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87" r:id="rId3"/>
    <p:sldId id="412" r:id="rId4"/>
    <p:sldId id="413" r:id="rId5"/>
    <p:sldId id="414" r:id="rId6"/>
    <p:sldId id="415" r:id="rId7"/>
    <p:sldId id="416" r:id="rId8"/>
    <p:sldId id="417" r:id="rId9"/>
    <p:sldId id="418" r:id="rId10"/>
    <p:sldId id="419" r:id="rId11"/>
    <p:sldId id="420" r:id="rId12"/>
    <p:sldId id="421" r:id="rId13"/>
    <p:sldId id="422" r:id="rId14"/>
    <p:sldId id="423" r:id="rId15"/>
    <p:sldId id="424" r:id="rId16"/>
    <p:sldId id="39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28D7"/>
    <a:srgbClr val="0000FF"/>
    <a:srgbClr val="B9CDE5"/>
    <a:srgbClr val="FFF68F"/>
    <a:srgbClr val="EEEED1"/>
    <a:srgbClr val="00008B"/>
    <a:srgbClr val="CDCD00"/>
    <a:srgbClr val="FF99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643"/>
  </p:normalViewPr>
  <p:slideViewPr>
    <p:cSldViewPr>
      <p:cViewPr>
        <p:scale>
          <a:sx n="81" d="100"/>
          <a:sy n="81" d="100"/>
        </p:scale>
        <p:origin x="776" y="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CA2BE-FFAA-4027-9EA6-EBB44AF13EE5}" type="datetimeFigureOut">
              <a:rPr lang="en-US" smtClean="0"/>
              <a:pPr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29BA-0D77-4B08-9859-8A08E4C491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48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4129BA-0D77-4B08-9859-8A08E4C4911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29BA-0D77-4B08-9859-8A08E4C4911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56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29BA-0D77-4B08-9859-8A08E4C491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129BA-0D77-4B08-9859-8A08E4C4911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3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Header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839200" cy="3401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>
            <a:lvl1pPr>
              <a:defRPr baseline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rgbClr val="00009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8610600" y="6324600"/>
            <a:ext cx="457200" cy="457200"/>
          </a:xfrm>
          <a:prstGeom prst="ellipse">
            <a:avLst/>
          </a:prstGeom>
          <a:blipFill dpi="0" rotWithShape="0">
            <a:blip r:embed="rId2" cstate="print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5486400"/>
          </a:xfrm>
        </p:spPr>
        <p:txBody>
          <a:bodyPr/>
          <a:lstStyle>
            <a:lvl1pPr>
              <a:defRPr baseline="0">
                <a:solidFill>
                  <a:srgbClr val="00009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7" descr="Header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990600"/>
          </a:xfrm>
        </p:spPr>
        <p:txBody>
          <a:bodyPr/>
          <a:lstStyle>
            <a:lvl1pPr algn="r">
              <a:defRPr baseline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686800" y="6414701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C8566023-9123-4FF5-B85D-4A83F71A5DB3}" type="slidenum">
              <a:rPr lang="en-US" baseline="0" smtClean="0">
                <a:solidFill>
                  <a:schemeClr val="bg1"/>
                </a:solidFill>
              </a:rPr>
              <a:pPr algn="ctr"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ad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914400"/>
          </a:xfrm>
        </p:spPr>
        <p:txBody>
          <a:bodyPr/>
          <a:lstStyle>
            <a:lvl1pPr algn="r">
              <a:defRPr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219200"/>
            <a:ext cx="4343400" cy="5486400"/>
          </a:xfrm>
        </p:spPr>
        <p:txBody>
          <a:bodyPr/>
          <a:lstStyle>
            <a:lvl1pPr>
              <a:defRPr sz="2800" baseline="0">
                <a:solidFill>
                  <a:srgbClr val="000099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189037"/>
            <a:ext cx="4419600" cy="5516563"/>
          </a:xfrm>
        </p:spPr>
        <p:txBody>
          <a:bodyPr/>
          <a:lstStyle>
            <a:lvl1pPr>
              <a:defRPr sz="2800" baseline="0">
                <a:solidFill>
                  <a:srgbClr val="000099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610600" y="6324600"/>
            <a:ext cx="457200" cy="457200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6800" y="6400800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C8566023-9123-4FF5-B85D-4A83F71A5DB3}" type="slidenum">
              <a:rPr lang="en-US" baseline="0" smtClean="0">
                <a:solidFill>
                  <a:schemeClr val="bg1"/>
                </a:solidFill>
              </a:rPr>
              <a:pPr algn="ctr"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ad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990600"/>
          </a:xfrm>
        </p:spPr>
        <p:txBody>
          <a:bodyPr/>
          <a:lstStyle>
            <a:lvl1pPr algn="r">
              <a:defRPr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7000" y="1219200"/>
            <a:ext cx="4267200" cy="639762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 anchorCtr="0"/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000" y="1858962"/>
            <a:ext cx="4267200" cy="4846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1" y="1219200"/>
            <a:ext cx="4419600" cy="639762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ctr" anchorCtr="0"/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1858962"/>
            <a:ext cx="4419601" cy="48466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8610600" y="6324600"/>
            <a:ext cx="457200" cy="457200"/>
          </a:xfrm>
          <a:prstGeom prst="ellipse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3E4B6A-3886-F54E-A902-93809B5A449E}"/>
              </a:ext>
            </a:extLst>
          </p:cNvPr>
          <p:cNvSpPr txBox="1"/>
          <p:nvPr userDrawn="1"/>
        </p:nvSpPr>
        <p:spPr>
          <a:xfrm>
            <a:off x="8686800" y="6400800"/>
            <a:ext cx="304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C8566023-9123-4FF5-B85D-4A83F71A5DB3}" type="slidenum">
              <a:rPr lang="en-US" baseline="0" smtClean="0">
                <a:solidFill>
                  <a:schemeClr val="bg1"/>
                </a:solidFill>
              </a:rPr>
              <a:pPr algn="ctr"/>
              <a:t>‹#›</a:t>
            </a:fld>
            <a:endParaRPr lang="en-US" baseline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ad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990600"/>
          </a:xfrm>
        </p:spPr>
        <p:txBody>
          <a:bodyPr/>
          <a:lstStyle>
            <a:lvl1pPr algn="r">
              <a:defRPr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8610600" y="6324600"/>
            <a:ext cx="457200" cy="457200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29204" y="6439356"/>
            <a:ext cx="211596" cy="21544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4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75748C-ED99-4EA9-A7E9-0DDF8AB84AB6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75000"/>
                  </a:prst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ader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3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990600"/>
          </a:xfrm>
        </p:spPr>
        <p:txBody>
          <a:bodyPr/>
          <a:lstStyle>
            <a:lvl1pPr algn="r">
              <a:defRPr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88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66AE4-288E-48F1-AD48-7943C190C988}" type="datetimeFigureOut">
              <a:rPr lang="en-US" smtClean="0"/>
              <a:pPr/>
              <a:t>5/12/19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5748C-ED99-4EA9-A7E9-0DDF8AB84AB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aodm@miamiO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533400"/>
            <a:ext cx="5562600" cy="2743200"/>
          </a:xfrm>
        </p:spPr>
        <p:txBody>
          <a:bodyPr>
            <a:noAutofit/>
          </a:bodyPr>
          <a:lstStyle/>
          <a:p>
            <a:r>
              <a:rPr lang="en-US" sz="4000" b="1" u="sng" cap="small" dirty="0"/>
              <a:t>Accelerating Clustering using Approximate</a:t>
            </a:r>
            <a:br>
              <a:rPr lang="en-US" sz="4000" b="1" u="sng" cap="small" dirty="0"/>
            </a:br>
            <a:r>
              <a:rPr lang="en-US" sz="4000" b="1" u="sng" cap="small" dirty="0"/>
              <a:t>Spanning Tree and Prime Number based Filter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714006"/>
            <a:ext cx="7391400" cy="1315194"/>
          </a:xfrm>
        </p:spPr>
        <p:txBody>
          <a:bodyPr wrap="none" lIns="0" tIns="0" rIns="0" bIns="0"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DJ Rao, </a:t>
            </a:r>
            <a:r>
              <a:rPr lang="en-US" b="1" dirty="0" err="1">
                <a:solidFill>
                  <a:schemeClr val="tx1"/>
                </a:solidFill>
              </a:rPr>
              <a:t>Sutharzan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Sreeskandarajan</a:t>
            </a:r>
            <a:r>
              <a:rPr lang="en-US" b="1" dirty="0">
                <a:solidFill>
                  <a:schemeClr val="tx1"/>
                </a:solidFill>
              </a:rPr>
              <a:t>, 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/>
                </a:solidFill>
              </a:rPr>
              <a:t>and Chun Liang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  <a:hlinkClick r:id="rId3"/>
              </a:rPr>
              <a:t>raodm@miamiOH.edu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85006"/>
            <a:ext cx="3429000" cy="3429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8559" y="990600"/>
            <a:ext cx="2253241" cy="144655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  <a:sp3d extrusionH="57150">
              <a:bevelT w="38100" h="38100"/>
            </a:sp3d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88900">
                    <a:schemeClr val="bg1">
                      <a:alpha val="50000"/>
                    </a:schemeClr>
                  </a:glow>
                </a:effectLst>
                <a:latin typeface="Times New Roman"/>
                <a:cs typeface="Times New Roman"/>
              </a:rPr>
              <a:t>PC2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93628" y="2133600"/>
            <a:ext cx="1068572" cy="707886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  <a:sp3d extrusionH="57150">
              <a:bevelT w="38100" h="38100"/>
            </a:sp3d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88900">
                    <a:schemeClr val="bg1">
                      <a:alpha val="50000"/>
                    </a:schemeClr>
                  </a:glow>
                </a:effectLst>
                <a:latin typeface="Times New Roman"/>
                <a:cs typeface="Times New Roman"/>
              </a:rPr>
              <a:t>Lab</a:t>
            </a:r>
          </a:p>
        </p:txBody>
      </p:sp>
      <p:pic>
        <p:nvPicPr>
          <p:cNvPr id="8" name="Picture 7" descr="FSL_186K2_CSSE.pdf">
            <a:extLst>
              <a:ext uri="{FF2B5EF4-FFF2-40B4-BE49-F238E27FC236}">
                <a16:creationId xmlns:a16="http://schemas.microsoft.com/office/drawing/2014/main" id="{0F8322D2-BD69-3744-BF01-032F3E53A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419" y="5029201"/>
            <a:ext cx="6362981" cy="1371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476F-BE34-1449-8B2D-F4A3A8FD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 of AST Threshold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9A322-85CC-A447-B380-76420622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143000"/>
            <a:ext cx="4572000" cy="548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863B83-9127-2C47-916E-362BA31E8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1430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DBD03-2604-B847-8052-876807E9D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121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Prime Number Heuristic (PNH)</a:t>
            </a:r>
          </a:p>
          <a:p>
            <a:pPr lvl="1"/>
            <a:r>
              <a:rPr lang="en-US" dirty="0"/>
              <a:t>Objective: Further reduce MST construction time</a:t>
            </a:r>
          </a:p>
          <a:p>
            <a:pPr lvl="2"/>
            <a:r>
              <a:rPr lang="en-US" dirty="0"/>
              <a:t>Minimize number of calls to D2 &amp; improve performance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81D01-76D7-6C4C-B8D4-299BCF89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Number Heuristic (PNH)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EFB22C-E09C-A641-86D2-8CFA811C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514600"/>
            <a:ext cx="8785952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EF6E3-F6D8-FF47-9E90-430AD7FB3BAF}"/>
              </a:ext>
            </a:extLst>
          </p:cNvPr>
          <p:cNvSpPr txBox="1"/>
          <p:nvPr/>
        </p:nvSpPr>
        <p:spPr>
          <a:xfrm>
            <a:off x="4402734" y="5638800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228D7"/>
                </a:solidFill>
                <a:sym typeface="Symbol" pitchFamily="2" charset="2"/>
              </a:rPr>
              <a:t></a:t>
            </a:r>
            <a:endParaRPr lang="en-US" dirty="0">
              <a:solidFill>
                <a:srgbClr val="0228D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B5B56-8A81-4945-8A0B-912B52D9542B}"/>
              </a:ext>
            </a:extLst>
          </p:cNvPr>
          <p:cNvSpPr txBox="1"/>
          <p:nvPr/>
        </p:nvSpPr>
        <p:spPr>
          <a:xfrm>
            <a:off x="6172200" y="5638800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228D7"/>
                </a:solidFill>
                <a:sym typeface="Symbol" pitchFamily="2" charset="2"/>
              </a:rPr>
              <a:t></a:t>
            </a:r>
            <a:endParaRPr lang="en-US" dirty="0">
              <a:solidFill>
                <a:srgbClr val="022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912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19CF25-7DAD-1546-BDD4-39F3E293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Impact of number of features</a:t>
            </a:r>
            <a:br>
              <a:rPr lang="en-US" dirty="0"/>
            </a:br>
            <a:r>
              <a:rPr lang="en-US" sz="3600" dirty="0"/>
              <a:t>(more features  shorter sequences)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2BF60-C097-4E44-B3BE-042D731F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3000"/>
            <a:ext cx="45720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76E82-2A78-F649-B2FD-7743FAD85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0668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2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FAD1E-3414-DF45-AD50-083826BA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1219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WCD-KABOOM is one of the fastest clustering software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Hazelhurst</a:t>
            </a:r>
            <a:r>
              <a:rPr lang="en-US" dirty="0"/>
              <a:t> </a:t>
            </a:r>
            <a:r>
              <a:rPr lang="en-US" i="1" dirty="0"/>
              <a:t>et. al.</a:t>
            </a:r>
          </a:p>
          <a:p>
            <a:pPr lvl="1"/>
            <a:r>
              <a:rPr lang="en-US" dirty="0"/>
              <a:t>Faster than TGICL, PEACE-MST etc. but with comparable quality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C7919-E821-E54B-9D75-A342A733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comparisons </a:t>
            </a:r>
            <a:br>
              <a:rPr lang="en-US" dirty="0"/>
            </a:br>
            <a:r>
              <a:rPr lang="en-US" dirty="0"/>
              <a:t>AST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C76928-BEBC-C442-ACA0-E23596DC7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6417"/>
              </p:ext>
            </p:extLst>
          </p:nvPr>
        </p:nvGraphicFramePr>
        <p:xfrm>
          <a:off x="152400" y="2438400"/>
          <a:ext cx="8839200" cy="187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39661559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4107234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877035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1320741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315503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720626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Dataset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Runtime (Sec)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Memory (MB)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9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Reads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KABOOM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PEACE-AST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KABOOM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PEACE-AST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1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~150K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24%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163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4.8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2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C08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~100K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 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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-16%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2724 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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3.35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66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A076941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~77K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114 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</a:t>
                      </a:r>
                      <a:r>
                        <a:rPr lang="en-US" dirty="0">
                          <a:effectLst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2.5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2711 (</a:t>
                      </a: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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4.7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43508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F2B7A0-A311-684F-B059-5DEF8297C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201476"/>
              </p:ext>
            </p:extLst>
          </p:nvPr>
        </p:nvGraphicFramePr>
        <p:xfrm>
          <a:off x="152400" y="4419600"/>
          <a:ext cx="88392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39661559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741072347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48770358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1320741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323155037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7206261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Dataset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Runtime (Sec)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cap="all" baseline="0" dirty="0"/>
                        <a:t>Memory (MB)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95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Reads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KABOOM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PEACE-AST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KABOOM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PEACE-AST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412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~65K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8995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562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178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10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424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Dengue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~5.2K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90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 (</a:t>
                      </a:r>
                      <a:r>
                        <a:rPr lang="en-US" sz="180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</a:t>
                      </a:r>
                      <a:r>
                        <a:rPr lang="en-US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12</a:t>
                      </a:r>
                      <a:r>
                        <a:rPr lang="en-US" sz="1800" b="1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Symbol" pitchFamily="2" charset="2"/>
                        </a:rPr>
                        <a:t>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66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00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FAD1E-3414-DF45-AD50-083826BA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17526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Prime Number Heuristics (PNH)</a:t>
            </a:r>
          </a:p>
          <a:p>
            <a:pPr lvl="1"/>
            <a:r>
              <a:rPr lang="en-US" dirty="0"/>
              <a:t>Used as a filter to reduce the number of D2 comparisons</a:t>
            </a:r>
            <a:endParaRPr lang="en-US" i="1" dirty="0"/>
          </a:p>
          <a:p>
            <a:r>
              <a:rPr lang="en-US" dirty="0"/>
              <a:t>Currently improves performance for HA &amp; Dengue datasets</a:t>
            </a:r>
          </a:p>
          <a:p>
            <a:pPr lvl="1"/>
            <a:r>
              <a:rPr lang="en-US" dirty="0"/>
              <a:t>With degradation in NMI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C7919-E821-E54B-9D75-A342A733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comparisons </a:t>
            </a:r>
            <a:br>
              <a:rPr lang="en-US" dirty="0"/>
            </a:br>
            <a:r>
              <a:rPr lang="en-US" dirty="0"/>
              <a:t>AST+PNH</a:t>
            </a:r>
          </a:p>
        </p:txBody>
      </p:sp>
    </p:spTree>
    <p:extLst>
      <p:ext uri="{BB962C8B-B14F-4D97-AF65-F5344CB8AC3E}">
        <p14:creationId xmlns:p14="http://schemas.microsoft.com/office/powerpoint/2010/main" val="4289123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0AD0A-D2EF-8D41-94E7-E387AD187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839200" cy="4343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AST performance summary</a:t>
            </a:r>
          </a:p>
          <a:p>
            <a:pPr lvl="1"/>
            <a:r>
              <a:rPr lang="en-US" dirty="0"/>
              <a:t>Significantly outperforms for large clusters</a:t>
            </a:r>
          </a:p>
          <a:p>
            <a:pPr lvl="1"/>
            <a:r>
              <a:rPr lang="en-US" dirty="0"/>
              <a:t>Underperformance with many small clusters</a:t>
            </a:r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Future work</a:t>
            </a:r>
            <a:r>
              <a:rPr lang="en-US" dirty="0"/>
              <a:t>: Identify the threshold when AST performs better</a:t>
            </a:r>
          </a:p>
          <a:p>
            <a:r>
              <a:rPr lang="en-US" dirty="0"/>
              <a:t>AST+PNH: Improves performance in certain cases</a:t>
            </a:r>
          </a:p>
          <a:p>
            <a:pPr lvl="1"/>
            <a:r>
              <a:rPr lang="en-US" u="sng" dirty="0">
                <a:uFill>
                  <a:solidFill>
                    <a:schemeClr val="accent1"/>
                  </a:solidFill>
                </a:uFill>
              </a:rPr>
              <a:t>Future work </a:t>
            </a:r>
            <a:r>
              <a:rPr lang="en-US" dirty="0"/>
              <a:t>: Identify types of data sets where PNH performs better without significant degradation</a:t>
            </a:r>
          </a:p>
          <a:p>
            <a:r>
              <a:rPr lang="en-US" dirty="0"/>
              <a:t>Explore parallel clustering capabilities of PEACE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71884-D036-6848-9452-1C3CE16BB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80616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alphaModFix amt="3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42999"/>
            <a:ext cx="9144000" cy="57150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 	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63784-77EA-9740-BA0A-657A31DEAD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876" y="2438400"/>
            <a:ext cx="4351924" cy="212700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66718B-DC60-B847-9104-28BAC5CB6422}"/>
              </a:ext>
            </a:extLst>
          </p:cNvPr>
          <p:cNvSpPr/>
          <p:nvPr/>
        </p:nvSpPr>
        <p:spPr>
          <a:xfrm>
            <a:off x="152400" y="4315361"/>
            <a:ext cx="4307517" cy="1399639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10586C-B2D3-664A-B660-7E8D90F8A7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03" y="4369336"/>
            <a:ext cx="1141769" cy="129168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80C358-34A1-F047-AD3B-FA4C47FC0CA5}"/>
              </a:ext>
            </a:extLst>
          </p:cNvPr>
          <p:cNvSpPr/>
          <p:nvPr/>
        </p:nvSpPr>
        <p:spPr>
          <a:xfrm>
            <a:off x="160924" y="2791361"/>
            <a:ext cx="4307517" cy="1399639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0CF8A8-EE5F-5743-849C-E7FB92C4AF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103" y="2845335"/>
            <a:ext cx="1117600" cy="12636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5EC533-0B5D-1D4C-A685-EA73A29F3DEA}"/>
              </a:ext>
            </a:extLst>
          </p:cNvPr>
          <p:cNvSpPr/>
          <p:nvPr/>
        </p:nvSpPr>
        <p:spPr>
          <a:xfrm>
            <a:off x="152400" y="1267361"/>
            <a:ext cx="4307517" cy="1399639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F5FB4B-B26E-6545-8A74-17CA89311D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03" y="1327149"/>
            <a:ext cx="1155338" cy="126365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AD6EAE-70DD-DD4B-94F0-E53D17437EF9}"/>
              </a:ext>
            </a:extLst>
          </p:cNvPr>
          <p:cNvSpPr txBox="1"/>
          <p:nvPr/>
        </p:nvSpPr>
        <p:spPr>
          <a:xfrm>
            <a:off x="1483683" y="1327149"/>
            <a:ext cx="2935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DJ Rao</a:t>
            </a:r>
          </a:p>
          <a:p>
            <a:r>
              <a:rPr lang="en-US" dirty="0"/>
              <a:t>Associate Professor</a:t>
            </a:r>
          </a:p>
          <a:p>
            <a:r>
              <a:rPr lang="en-US" i="1" dirty="0"/>
              <a:t>Computer Science &amp; Software Engineering Department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AD7527-C354-0740-9F6D-AC483058DD93}"/>
              </a:ext>
            </a:extLst>
          </p:cNvPr>
          <p:cNvSpPr txBox="1"/>
          <p:nvPr/>
        </p:nvSpPr>
        <p:spPr>
          <a:xfrm>
            <a:off x="1447800" y="2943761"/>
            <a:ext cx="308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</a:rPr>
              <a:t>Sutharzan</a:t>
            </a:r>
            <a:r>
              <a:rPr lang="en-US" b="1" dirty="0">
                <a:solidFill>
                  <a:srgbClr val="0000FF"/>
                </a:solidFill>
              </a:rPr>
              <a:t> </a:t>
            </a:r>
            <a:r>
              <a:rPr lang="en-US" b="1" dirty="0" err="1">
                <a:solidFill>
                  <a:srgbClr val="0000FF"/>
                </a:solidFill>
              </a:rPr>
              <a:t>Sreeskandarajan</a:t>
            </a:r>
            <a:endParaRPr lang="en-US" b="1" dirty="0">
              <a:solidFill>
                <a:srgbClr val="0000FF"/>
              </a:solidFill>
            </a:endParaRPr>
          </a:p>
          <a:p>
            <a:r>
              <a:rPr lang="en-US" dirty="0"/>
              <a:t>Ph.D. Candidate</a:t>
            </a:r>
          </a:p>
          <a:p>
            <a:r>
              <a:rPr lang="en-US" i="1" dirty="0"/>
              <a:t>Biology department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0C60BD-6975-6448-A2D7-AA78F3785694}"/>
              </a:ext>
            </a:extLst>
          </p:cNvPr>
          <p:cNvSpPr txBox="1"/>
          <p:nvPr/>
        </p:nvSpPr>
        <p:spPr>
          <a:xfrm>
            <a:off x="1447800" y="4467761"/>
            <a:ext cx="3012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Chun Liang</a:t>
            </a:r>
          </a:p>
          <a:p>
            <a:r>
              <a:rPr lang="en-US" dirty="0"/>
              <a:t>Professor</a:t>
            </a:r>
          </a:p>
          <a:p>
            <a:r>
              <a:rPr lang="en-US" i="1" dirty="0"/>
              <a:t>Biology Department</a:t>
            </a:r>
          </a:p>
        </p:txBody>
      </p:sp>
    </p:spTree>
    <p:extLst>
      <p:ext uri="{BB962C8B-B14F-4D97-AF65-F5344CB8AC3E}">
        <p14:creationId xmlns:p14="http://schemas.microsoft.com/office/powerpoint/2010/main" val="30424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Miami University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470" y="2590800"/>
            <a:ext cx="4374430" cy="3276600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Screen Shot 2013-10-20 at 11.05.52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219200"/>
            <a:ext cx="3568700" cy="252238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810000" y="1219200"/>
            <a:ext cx="525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Established in 1809 by ordinance signed by President George Washington in 1795.</a:t>
            </a:r>
          </a:p>
          <a:p>
            <a:r>
              <a:rPr lang="en-US" sz="2200" dirty="0"/>
              <a:t>One of the oldest public Universities in USA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53" y="3352800"/>
            <a:ext cx="5240421" cy="3048000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12" name="Oval 11"/>
          <p:cNvSpPr/>
          <p:nvPr/>
        </p:nvSpPr>
        <p:spPr>
          <a:xfrm>
            <a:off x="1435930" y="2385940"/>
            <a:ext cx="381000" cy="381000"/>
          </a:xfrm>
          <a:prstGeom prst="ellipse">
            <a:avLst/>
          </a:prstGeom>
          <a:noFill/>
          <a:ln>
            <a:solidFill>
              <a:srgbClr val="5028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/>
          <p:cNvCxnSpPr>
            <a:stCxn id="12" idx="4"/>
            <a:endCxn id="6" idx="0"/>
          </p:cNvCxnSpPr>
          <p:nvPr/>
        </p:nvCxnSpPr>
        <p:spPr>
          <a:xfrm rot="16200000" flipH="1">
            <a:off x="2030917" y="2362453"/>
            <a:ext cx="585860" cy="1394834"/>
          </a:xfrm>
          <a:prstGeom prst="bentConnector3">
            <a:avLst/>
          </a:prstGeom>
          <a:ln w="12700">
            <a:solidFill>
              <a:srgbClr val="5028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76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Miami T-Shirt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616" y="1143000"/>
            <a:ext cx="8880184" cy="571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4876800"/>
            <a:ext cx="5867400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Miami was a University when Florida Belonged to Spain</a:t>
            </a:r>
          </a:p>
        </p:txBody>
      </p:sp>
    </p:spTree>
    <p:extLst>
      <p:ext uri="{BB962C8B-B14F-4D97-AF65-F5344CB8AC3E}">
        <p14:creationId xmlns:p14="http://schemas.microsoft.com/office/powerpoint/2010/main" val="3648693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B974-F652-9844-A99A-205546A4E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4419600" cy="548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infer phylogenetic relationships between organisms</a:t>
            </a:r>
          </a:p>
          <a:p>
            <a:pPr lvl="1"/>
            <a:r>
              <a:rPr lang="en-US" dirty="0"/>
              <a:t>Phylogenetic analyses</a:t>
            </a:r>
          </a:p>
          <a:p>
            <a:pPr lvl="1"/>
            <a:r>
              <a:rPr lang="en-US" dirty="0"/>
              <a:t>Inferring antigenic drift</a:t>
            </a:r>
          </a:p>
          <a:p>
            <a:r>
              <a:rPr lang="en-US" dirty="0"/>
              <a:t>To aid in NGS data analysis</a:t>
            </a:r>
          </a:p>
          <a:p>
            <a:pPr lvl="1"/>
            <a:r>
              <a:rPr lang="en-US" dirty="0"/>
              <a:t>Speeding up read alignments</a:t>
            </a:r>
          </a:p>
          <a:p>
            <a:pPr lvl="1"/>
            <a:r>
              <a:rPr lang="en-US" dirty="0"/>
              <a:t>Binning of metagenomics reads</a:t>
            </a:r>
          </a:p>
          <a:p>
            <a:r>
              <a:rPr lang="en-US" dirty="0"/>
              <a:t>Reducing sequencing errors</a:t>
            </a:r>
          </a:p>
          <a:p>
            <a:pPr lvl="1"/>
            <a:r>
              <a:rPr lang="en-US" dirty="0"/>
              <a:t>Pre-clustering 16S RNA reads to reduce PCR errors (Schloss, </a:t>
            </a:r>
            <a:r>
              <a:rPr lang="en-US" dirty="0" err="1"/>
              <a:t>Gevers</a:t>
            </a:r>
            <a:r>
              <a:rPr lang="en-US" dirty="0"/>
              <a:t>, &amp; Westcott, 2011)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01872-7160-A949-9165-91F13C9A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clustering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22AF4C2-1FD3-AA4C-A8A3-ABB3E3EE8958}"/>
              </a:ext>
            </a:extLst>
          </p:cNvPr>
          <p:cNvSpPr/>
          <p:nvPr/>
        </p:nvSpPr>
        <p:spPr>
          <a:xfrm>
            <a:off x="5029200" y="1524000"/>
            <a:ext cx="3505200" cy="1143000"/>
          </a:xfrm>
          <a:prstGeom prst="roundRect">
            <a:avLst>
              <a:gd name="adj" fmla="val 7667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35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C93CA1-FBF7-1A48-8C38-0337D4766D36}"/>
              </a:ext>
            </a:extLst>
          </p:cNvPr>
          <p:cNvCxnSpPr/>
          <p:nvPr/>
        </p:nvCxnSpPr>
        <p:spPr>
          <a:xfrm>
            <a:off x="5257800" y="1676400"/>
            <a:ext cx="1905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3277A-339F-D04B-B5DD-ED447D3D8322}"/>
              </a:ext>
            </a:extLst>
          </p:cNvPr>
          <p:cNvCxnSpPr/>
          <p:nvPr/>
        </p:nvCxnSpPr>
        <p:spPr>
          <a:xfrm>
            <a:off x="6400800" y="1828800"/>
            <a:ext cx="19050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D1775A-B173-FB4F-AD49-BB5599DFFB46}"/>
              </a:ext>
            </a:extLst>
          </p:cNvPr>
          <p:cNvCxnSpPr>
            <a:cxnSpLocks/>
          </p:cNvCxnSpPr>
          <p:nvPr/>
        </p:nvCxnSpPr>
        <p:spPr>
          <a:xfrm>
            <a:off x="5257800" y="1981200"/>
            <a:ext cx="914400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E37903-EA12-DE4D-9A3F-988063F2C09D}"/>
              </a:ext>
            </a:extLst>
          </p:cNvPr>
          <p:cNvCxnSpPr>
            <a:cxnSpLocks/>
          </p:cNvCxnSpPr>
          <p:nvPr/>
        </p:nvCxnSpPr>
        <p:spPr>
          <a:xfrm>
            <a:off x="5715000" y="2133600"/>
            <a:ext cx="9906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BCC95F-8405-684D-A06E-EFE167D13064}"/>
              </a:ext>
            </a:extLst>
          </p:cNvPr>
          <p:cNvCxnSpPr>
            <a:cxnSpLocks/>
          </p:cNvCxnSpPr>
          <p:nvPr/>
        </p:nvCxnSpPr>
        <p:spPr>
          <a:xfrm>
            <a:off x="5334000" y="2286000"/>
            <a:ext cx="106680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092E4A-FCA4-9D49-A3EA-E01424661A9C}"/>
              </a:ext>
            </a:extLst>
          </p:cNvPr>
          <p:cNvCxnSpPr>
            <a:cxnSpLocks/>
          </p:cNvCxnSpPr>
          <p:nvPr/>
        </p:nvCxnSpPr>
        <p:spPr>
          <a:xfrm>
            <a:off x="6781800" y="2438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0A0560-8EFA-F84E-AC4E-6D4B78747551}"/>
              </a:ext>
            </a:extLst>
          </p:cNvPr>
          <p:cNvCxnSpPr>
            <a:cxnSpLocks/>
          </p:cNvCxnSpPr>
          <p:nvPr/>
        </p:nvCxnSpPr>
        <p:spPr>
          <a:xfrm>
            <a:off x="6705600" y="1981200"/>
            <a:ext cx="12192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43BE5D-4D50-6B4B-9716-0091894B9730}"/>
              </a:ext>
            </a:extLst>
          </p:cNvPr>
          <p:cNvCxnSpPr>
            <a:cxnSpLocks/>
          </p:cNvCxnSpPr>
          <p:nvPr/>
        </p:nvCxnSpPr>
        <p:spPr>
          <a:xfrm>
            <a:off x="5181600" y="2438400"/>
            <a:ext cx="12192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47ED68-54F3-7244-8D76-4D6D43ECC25E}"/>
              </a:ext>
            </a:extLst>
          </p:cNvPr>
          <p:cNvCxnSpPr>
            <a:cxnSpLocks/>
          </p:cNvCxnSpPr>
          <p:nvPr/>
        </p:nvCxnSpPr>
        <p:spPr>
          <a:xfrm>
            <a:off x="7467600" y="2286000"/>
            <a:ext cx="914400" cy="0"/>
          </a:xfrm>
          <a:prstGeom prst="line">
            <a:avLst/>
          </a:prstGeom>
          <a:ln w="2857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8A2A7E-C1F7-6545-A6CC-43229B594EE3}"/>
              </a:ext>
            </a:extLst>
          </p:cNvPr>
          <p:cNvGrpSpPr/>
          <p:nvPr/>
        </p:nvGrpSpPr>
        <p:grpSpPr>
          <a:xfrm>
            <a:off x="6021229" y="3832861"/>
            <a:ext cx="1066800" cy="1066800"/>
            <a:chOff x="5334000" y="3581400"/>
            <a:chExt cx="1219200" cy="12192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0EE959-EE5E-484A-B0D9-18C117F6D9D6}"/>
                </a:ext>
              </a:extLst>
            </p:cNvPr>
            <p:cNvSpPr/>
            <p:nvPr/>
          </p:nvSpPr>
          <p:spPr>
            <a:xfrm>
              <a:off x="5334000" y="3581400"/>
              <a:ext cx="1219200" cy="1219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7BBB04-2752-024F-A63C-D4C3C114E6ED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3962400"/>
              <a:ext cx="457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17D7B2B-6CD8-5743-A11E-0A70F3ADD39D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4191000"/>
              <a:ext cx="838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552B70-B063-7E49-AAA8-804E5926EE46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4419600"/>
              <a:ext cx="8382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0B3083-A67D-5241-849F-943B3D3BC202}"/>
                </a:ext>
              </a:extLst>
            </p:cNvPr>
            <p:cNvCxnSpPr>
              <a:cxnSpLocks/>
            </p:cNvCxnSpPr>
            <p:nvPr/>
          </p:nvCxnSpPr>
          <p:spPr>
            <a:xfrm>
              <a:off x="5715000" y="4648200"/>
              <a:ext cx="3048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97A7E9A-3307-B74D-9D7B-C4C59651067F}"/>
              </a:ext>
            </a:extLst>
          </p:cNvPr>
          <p:cNvGrpSpPr/>
          <p:nvPr/>
        </p:nvGrpSpPr>
        <p:grpSpPr>
          <a:xfrm>
            <a:off x="7086600" y="4267200"/>
            <a:ext cx="1066800" cy="1066800"/>
            <a:chOff x="7086600" y="4267200"/>
            <a:chExt cx="1219200" cy="1219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7564116-B811-8445-BF44-3AED3EEED501}"/>
                </a:ext>
              </a:extLst>
            </p:cNvPr>
            <p:cNvSpPr/>
            <p:nvPr/>
          </p:nvSpPr>
          <p:spPr>
            <a:xfrm>
              <a:off x="7086600" y="4267200"/>
              <a:ext cx="1219200" cy="12192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48E8F96-1F54-1D4F-87CB-E05954F48B24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4648200"/>
              <a:ext cx="4572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655DA5-5F24-244E-9AF6-75FD3245D1C2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4876800"/>
              <a:ext cx="8382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3CD1C97-E68F-3147-9541-4FCED5E04470}"/>
                </a:ext>
              </a:extLst>
            </p:cNvPr>
            <p:cNvCxnSpPr>
              <a:cxnSpLocks/>
            </p:cNvCxnSpPr>
            <p:nvPr/>
          </p:nvCxnSpPr>
          <p:spPr>
            <a:xfrm>
              <a:off x="7604760" y="5105400"/>
              <a:ext cx="30480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18BDDE1-DA91-284E-93AF-BB065B0F2B11}"/>
              </a:ext>
            </a:extLst>
          </p:cNvPr>
          <p:cNvGrpSpPr/>
          <p:nvPr/>
        </p:nvGrpSpPr>
        <p:grpSpPr>
          <a:xfrm>
            <a:off x="6096000" y="5105400"/>
            <a:ext cx="1066800" cy="1066800"/>
            <a:chOff x="5486400" y="4953000"/>
            <a:chExt cx="1219200" cy="1219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96BA03-1C36-F74A-9F43-6E1D0FD709BB}"/>
                </a:ext>
              </a:extLst>
            </p:cNvPr>
            <p:cNvSpPr/>
            <p:nvPr/>
          </p:nvSpPr>
          <p:spPr>
            <a:xfrm>
              <a:off x="5486400" y="4953000"/>
              <a:ext cx="1219200" cy="12192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EB1282-8DCF-B247-AED6-2634C7CA75CA}"/>
                </a:ext>
              </a:extLst>
            </p:cNvPr>
            <p:cNvCxnSpPr>
              <a:cxnSpLocks/>
            </p:cNvCxnSpPr>
            <p:nvPr/>
          </p:nvCxnSpPr>
          <p:spPr>
            <a:xfrm>
              <a:off x="5715000" y="5334000"/>
              <a:ext cx="4572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F44F5BE-8173-3246-B77F-09FE2BE905C7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5791200"/>
              <a:ext cx="3048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AA27C15-6957-944D-9745-ED94418C76F4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5638800"/>
              <a:ext cx="3048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AAC3C54-5EBC-EC47-ABF1-96468611A671}"/>
                </a:ext>
              </a:extLst>
            </p:cNvPr>
            <p:cNvCxnSpPr>
              <a:cxnSpLocks/>
            </p:cNvCxnSpPr>
            <p:nvPr/>
          </p:nvCxnSpPr>
          <p:spPr>
            <a:xfrm>
              <a:off x="5634990" y="5486400"/>
              <a:ext cx="3048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E183A35-DCC1-054E-80F5-4A635F9636F6}"/>
                </a:ext>
              </a:extLst>
            </p:cNvPr>
            <p:cNvCxnSpPr>
              <a:cxnSpLocks/>
            </p:cNvCxnSpPr>
            <p:nvPr/>
          </p:nvCxnSpPr>
          <p:spPr>
            <a:xfrm>
              <a:off x="6206490" y="5490210"/>
              <a:ext cx="304800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Down Arrow Callout 45">
            <a:extLst>
              <a:ext uri="{FF2B5EF4-FFF2-40B4-BE49-F238E27FC236}">
                <a16:creationId xmlns:a16="http://schemas.microsoft.com/office/drawing/2014/main" id="{C5E13109-8548-2244-B2B2-D5BB5D9AE802}"/>
              </a:ext>
            </a:extLst>
          </p:cNvPr>
          <p:cNvSpPr/>
          <p:nvPr/>
        </p:nvSpPr>
        <p:spPr>
          <a:xfrm>
            <a:off x="5882640" y="2895600"/>
            <a:ext cx="2042160" cy="685800"/>
          </a:xfrm>
          <a:prstGeom prst="downArrow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D9FB444-592F-2F46-A4D0-DF5BC73AE652}"/>
              </a:ext>
            </a:extLst>
          </p:cNvPr>
          <p:cNvSpPr/>
          <p:nvPr/>
        </p:nvSpPr>
        <p:spPr>
          <a:xfrm>
            <a:off x="5562600" y="3657600"/>
            <a:ext cx="2667000" cy="2667000"/>
          </a:xfrm>
          <a:prstGeom prst="ellipse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C4B47D-DE06-9D47-812A-C43262B2D8F4}"/>
              </a:ext>
            </a:extLst>
          </p:cNvPr>
          <p:cNvSpPr txBox="1"/>
          <p:nvPr/>
        </p:nvSpPr>
        <p:spPr>
          <a:xfrm>
            <a:off x="5715000" y="11546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Reads to be clustered</a:t>
            </a:r>
          </a:p>
        </p:txBody>
      </p:sp>
    </p:spTree>
    <p:extLst>
      <p:ext uri="{BB962C8B-B14F-4D97-AF65-F5344CB8AC3E}">
        <p14:creationId xmlns:p14="http://schemas.microsoft.com/office/powerpoint/2010/main" val="2741144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6B27B1-5CB4-6B4B-94AD-5C015DB6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8AF29-167D-F54E-8EAE-75F17A9E0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Alignment-based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1AB53-19B5-4549-923D-ED5FEA0008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 clustering approaches are alignment-based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Distance matrices</a:t>
            </a:r>
          </a:p>
          <a:p>
            <a:pPr lvl="1"/>
            <a:r>
              <a:rPr lang="en-US" dirty="0"/>
              <a:t>Pairwise and multiple sequence alignments</a:t>
            </a:r>
          </a:p>
          <a:p>
            <a:pPr lvl="1"/>
            <a:r>
              <a:rPr lang="en-US" dirty="0"/>
              <a:t>Example: MUSCLE (Edgar, 2004)</a:t>
            </a:r>
          </a:p>
          <a:p>
            <a:r>
              <a:rPr lang="en-US" dirty="0"/>
              <a:t>Considered to be accurate</a:t>
            </a:r>
          </a:p>
          <a:p>
            <a:r>
              <a:rPr lang="en-US" dirty="0"/>
              <a:t>Common problems: </a:t>
            </a:r>
          </a:p>
          <a:p>
            <a:pPr lvl="1"/>
            <a:r>
              <a:rPr lang="en-US" dirty="0"/>
              <a:t>Runtime (slow)</a:t>
            </a:r>
          </a:p>
          <a:p>
            <a:pPr lvl="1"/>
            <a:r>
              <a:rPr lang="en-US" dirty="0"/>
              <a:t>Larger memory  requirements </a:t>
            </a:r>
          </a:p>
          <a:p>
            <a:pPr lvl="1"/>
            <a:r>
              <a:rPr lang="en-US" dirty="0"/>
              <a:t>Harder to incorporate structural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FC7134-BF59-AA45-A4DC-AD52A267B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Alignment-free 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AB6B7F-853D-DB43-93C2-D39858144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72000" y="1858962"/>
            <a:ext cx="4419601" cy="48466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popular alternative</a:t>
            </a:r>
          </a:p>
          <a:p>
            <a:pPr lvl="1"/>
            <a:r>
              <a:rPr lang="en-US" dirty="0"/>
              <a:t>No sequence alignments/matrices</a:t>
            </a:r>
          </a:p>
          <a:p>
            <a:pPr lvl="1"/>
            <a:r>
              <a:rPr lang="en-US" dirty="0"/>
              <a:t>Heavy use of heuristics</a:t>
            </a:r>
          </a:p>
          <a:p>
            <a:pPr lvl="1"/>
            <a:r>
              <a:rPr lang="en-US" dirty="0"/>
              <a:t>Use of pseudo-metric distances</a:t>
            </a:r>
          </a:p>
          <a:p>
            <a:pPr lvl="1"/>
            <a:r>
              <a:rPr lang="en-US" dirty="0"/>
              <a:t>Minimize sequence comparisons</a:t>
            </a:r>
          </a:p>
          <a:p>
            <a:pPr lvl="1"/>
            <a:r>
              <a:rPr lang="en-US" dirty="0"/>
              <a:t>Example: CD-Hit (Li &amp; </a:t>
            </a:r>
            <a:r>
              <a:rPr lang="en-US" dirty="0" err="1"/>
              <a:t>Godzik</a:t>
            </a:r>
            <a:r>
              <a:rPr lang="en-US" dirty="0"/>
              <a:t>, 2006)</a:t>
            </a:r>
          </a:p>
          <a:p>
            <a:r>
              <a:rPr lang="en-US" dirty="0"/>
              <a:t>Less accurate but more practical. </a:t>
            </a:r>
          </a:p>
          <a:p>
            <a:pPr lvl="1"/>
            <a:r>
              <a:rPr lang="en-US" dirty="0"/>
              <a:t>Has the potential to incorporate structural features (</a:t>
            </a:r>
            <a:r>
              <a:rPr lang="en-US" i="1" dirty="0"/>
              <a:t>e.g</a:t>
            </a:r>
            <a:r>
              <a:rPr lang="en-US" dirty="0"/>
              <a:t>. Inverted repeats)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15EE0-CD2D-F540-A334-ACE5195D4E78}"/>
              </a:ext>
            </a:extLst>
          </p:cNvPr>
          <p:cNvCxnSpPr/>
          <p:nvPr/>
        </p:nvCxnSpPr>
        <p:spPr>
          <a:xfrm>
            <a:off x="4495800" y="2209800"/>
            <a:ext cx="0" cy="381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77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99B4A-841A-8342-98E6-79729210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4343400" cy="548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Parallel EST Assembly and Clustering Environment (PEACE)</a:t>
            </a:r>
          </a:p>
          <a:p>
            <a:pPr lvl="1"/>
            <a:r>
              <a:rPr lang="en-US" dirty="0"/>
              <a:t>C++/MPI backend for parallel clustering</a:t>
            </a:r>
          </a:p>
          <a:p>
            <a:pPr lvl="2"/>
            <a:r>
              <a:rPr lang="en-US" dirty="0"/>
              <a:t>Composable design to facilitate plug-n-play for different options</a:t>
            </a:r>
          </a:p>
          <a:p>
            <a:pPr lvl="2"/>
            <a:r>
              <a:rPr lang="en-US" dirty="0"/>
              <a:t>Configurable via a comprehensive set of command-line arguments</a:t>
            </a:r>
          </a:p>
          <a:p>
            <a:pPr lvl="1"/>
            <a:r>
              <a:rPr lang="en-US" dirty="0"/>
              <a:t>Textual interactive console for focused analysis</a:t>
            </a:r>
          </a:p>
          <a:p>
            <a:pPr lvl="1"/>
            <a:r>
              <a:rPr lang="en-US" dirty="0"/>
              <a:t>Java GUI frontend</a:t>
            </a:r>
          </a:p>
          <a:p>
            <a:pPr lvl="2"/>
            <a:r>
              <a:rPr lang="en-US" dirty="0"/>
              <a:t>Streamlines PBS job creation and basic visualization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E28298-2DDB-C14C-A324-81590522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DE47A-36AC-EF42-8687-614371FB26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62" y="1219200"/>
            <a:ext cx="4357237" cy="3124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C986E3-CC0A-6746-B646-DD2C29C99F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4191000"/>
            <a:ext cx="3200400" cy="2294731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05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999B4A-841A-8342-98E6-797292107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4124046" cy="548640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/>
              <a:t>PEACE uses Minimum Spanning Tree (MST) for clustering</a:t>
            </a:r>
          </a:p>
          <a:p>
            <a:pPr lvl="1"/>
            <a:r>
              <a:rPr lang="en-US" dirty="0"/>
              <a:t>Uses Prim’s algorithm for MST</a:t>
            </a:r>
          </a:p>
          <a:p>
            <a:pPr lvl="2"/>
            <a:r>
              <a:rPr lang="en-US" dirty="0"/>
              <a:t>MST is then cut at heavy edges to form clusters</a:t>
            </a:r>
          </a:p>
          <a:p>
            <a:pPr lvl="1"/>
            <a:r>
              <a:rPr lang="en-US" dirty="0"/>
              <a:t>D2 is used as the weight for edges in the MST</a:t>
            </a:r>
          </a:p>
          <a:p>
            <a:pPr lvl="2"/>
            <a:r>
              <a:rPr lang="en-US" dirty="0"/>
              <a:t>Identification of nearest neighbor is parallelized</a:t>
            </a:r>
          </a:p>
          <a:p>
            <a:pPr lvl="1"/>
            <a:r>
              <a:rPr lang="en-US" dirty="0"/>
              <a:t>Heuristics are used to minimize D2 computations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E28298-2DDB-C14C-A324-81590522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PEACE: MST &amp; D2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B23620-3490-D448-9138-C5E3234D7A8C}"/>
              </a:ext>
            </a:extLst>
          </p:cNvPr>
          <p:cNvSpPr/>
          <p:nvPr/>
        </p:nvSpPr>
        <p:spPr>
          <a:xfrm>
            <a:off x="8220355" y="3429000"/>
            <a:ext cx="457200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r5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98536C-27A8-9646-8186-8A9B7AA8866E}"/>
              </a:ext>
            </a:extLst>
          </p:cNvPr>
          <p:cNvCxnSpPr>
            <a:cxnSpLocks/>
            <a:stCxn id="11" idx="5"/>
            <a:endCxn id="14" idx="0"/>
          </p:cNvCxnSpPr>
          <p:nvPr/>
        </p:nvCxnSpPr>
        <p:spPr>
          <a:xfrm>
            <a:off x="7934045" y="2371445"/>
            <a:ext cx="514910" cy="10575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C8DBA1-BE79-B94D-A4F9-C8FCEDFEB069}"/>
              </a:ext>
            </a:extLst>
          </p:cNvPr>
          <p:cNvGrpSpPr/>
          <p:nvPr/>
        </p:nvGrpSpPr>
        <p:grpSpPr>
          <a:xfrm>
            <a:off x="6477000" y="1414323"/>
            <a:ext cx="2057400" cy="1709877"/>
            <a:chOff x="6477000" y="1414323"/>
            <a:chExt cx="2057400" cy="170987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A4D0E8F-6DA5-0347-B377-B0E008E7C9E8}"/>
                </a:ext>
              </a:extLst>
            </p:cNvPr>
            <p:cNvSpPr/>
            <p:nvPr/>
          </p:nvSpPr>
          <p:spPr>
            <a:xfrm>
              <a:off x="7006590" y="1414323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92ADB0-B6A4-BA49-8D3D-66321D4AC3D8}"/>
                </a:ext>
              </a:extLst>
            </p:cNvPr>
            <p:cNvSpPr/>
            <p:nvPr/>
          </p:nvSpPr>
          <p:spPr>
            <a:xfrm>
              <a:off x="6477000" y="1981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67CC98-406B-914F-BF09-EA326EDF26A3}"/>
                </a:ext>
              </a:extLst>
            </p:cNvPr>
            <p:cNvSpPr/>
            <p:nvPr/>
          </p:nvSpPr>
          <p:spPr>
            <a:xfrm>
              <a:off x="7543800" y="19812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DF1018-66F0-FC45-9741-69F8B5822903}"/>
                </a:ext>
              </a:extLst>
            </p:cNvPr>
            <p:cNvSpPr/>
            <p:nvPr/>
          </p:nvSpPr>
          <p:spPr>
            <a:xfrm>
              <a:off x="7010400" y="2667000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9C8A0E8-9FB4-5940-AC73-B6A390D1DCFA}"/>
                </a:ext>
              </a:extLst>
            </p:cNvPr>
            <p:cNvCxnSpPr>
              <a:cxnSpLocks/>
              <a:stCxn id="2" idx="3"/>
              <a:endCxn id="9" idx="7"/>
            </p:cNvCxnSpPr>
            <p:nvPr/>
          </p:nvCxnSpPr>
          <p:spPr>
            <a:xfrm flipH="1">
              <a:off x="6867245" y="1804568"/>
              <a:ext cx="206300" cy="24358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A472BA2-C169-B24E-9B16-04BEB933E8D3}"/>
                </a:ext>
              </a:extLst>
            </p:cNvPr>
            <p:cNvCxnSpPr>
              <a:cxnSpLocks/>
              <a:stCxn id="2" idx="5"/>
              <a:endCxn id="11" idx="1"/>
            </p:cNvCxnSpPr>
            <p:nvPr/>
          </p:nvCxnSpPr>
          <p:spPr>
            <a:xfrm>
              <a:off x="7396835" y="1804568"/>
              <a:ext cx="213920" cy="24358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647ED9-66B8-B64C-904F-9C74BF222840}"/>
                </a:ext>
              </a:extLst>
            </p:cNvPr>
            <p:cNvCxnSpPr>
              <a:cxnSpLocks/>
              <a:stCxn id="11" idx="3"/>
              <a:endCxn id="13" idx="7"/>
            </p:cNvCxnSpPr>
            <p:nvPr/>
          </p:nvCxnSpPr>
          <p:spPr>
            <a:xfrm flipH="1">
              <a:off x="7400645" y="2371445"/>
              <a:ext cx="210110" cy="36251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A9C416-48DB-F44A-9658-2635CB4A6EF1}"/>
                </a:ext>
              </a:extLst>
            </p:cNvPr>
            <p:cNvSpPr txBox="1"/>
            <p:nvPr/>
          </p:nvSpPr>
          <p:spPr>
            <a:xfrm>
              <a:off x="6567112" y="1676400"/>
              <a:ext cx="36708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0.25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B685AE-877A-BE44-A150-C1D8164AC66A}"/>
                </a:ext>
              </a:extLst>
            </p:cNvPr>
            <p:cNvSpPr txBox="1"/>
            <p:nvPr/>
          </p:nvSpPr>
          <p:spPr>
            <a:xfrm>
              <a:off x="7557712" y="1676400"/>
              <a:ext cx="36708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0.27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9E59E9-D0B9-9241-BBC3-1192520AFC7A}"/>
                </a:ext>
              </a:extLst>
            </p:cNvPr>
            <p:cNvSpPr txBox="1"/>
            <p:nvPr/>
          </p:nvSpPr>
          <p:spPr>
            <a:xfrm>
              <a:off x="7100512" y="2344579"/>
              <a:ext cx="36708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0.15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9A4C2F-59F6-5F46-BA6B-705C945CB906}"/>
                </a:ext>
              </a:extLst>
            </p:cNvPr>
            <p:cNvSpPr txBox="1"/>
            <p:nvPr/>
          </p:nvSpPr>
          <p:spPr>
            <a:xfrm>
              <a:off x="8271508" y="2801779"/>
              <a:ext cx="26289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2.2</a:t>
              </a: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A91631D4-2C20-0746-ADC9-03ED22EB564A}"/>
              </a:ext>
            </a:extLst>
          </p:cNvPr>
          <p:cNvSpPr/>
          <p:nvPr/>
        </p:nvSpPr>
        <p:spPr>
          <a:xfrm>
            <a:off x="6172200" y="1219200"/>
            <a:ext cx="2099308" cy="2099308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3F2AF0C-1B6D-EF4B-8D54-E0A56E9D8C87}"/>
              </a:ext>
            </a:extLst>
          </p:cNvPr>
          <p:cNvSpPr/>
          <p:nvPr/>
        </p:nvSpPr>
        <p:spPr>
          <a:xfrm>
            <a:off x="7772400" y="3962400"/>
            <a:ext cx="457200" cy="457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r5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7672A7-0100-4748-8F3D-391C249EE322}"/>
              </a:ext>
            </a:extLst>
          </p:cNvPr>
          <p:cNvCxnSpPr>
            <a:cxnSpLocks/>
            <a:stCxn id="14" idx="3"/>
            <a:endCxn id="32" idx="7"/>
          </p:cNvCxnSpPr>
          <p:nvPr/>
        </p:nvCxnSpPr>
        <p:spPr>
          <a:xfrm flipH="1">
            <a:off x="8162645" y="3819245"/>
            <a:ext cx="124665" cy="2101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524EA9A-7975-FE48-82FB-282FD84D6938}"/>
              </a:ext>
            </a:extLst>
          </p:cNvPr>
          <p:cNvSpPr/>
          <p:nvPr/>
        </p:nvSpPr>
        <p:spPr>
          <a:xfrm>
            <a:off x="7551226" y="3284026"/>
            <a:ext cx="1364174" cy="1364174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74ABCD-032E-F64A-9E57-09A7C7584C8F}"/>
              </a:ext>
            </a:extLst>
          </p:cNvPr>
          <p:cNvSpPr txBox="1"/>
          <p:nvPr/>
        </p:nvSpPr>
        <p:spPr>
          <a:xfrm>
            <a:off x="7848600" y="3691357"/>
            <a:ext cx="447558" cy="246221"/>
          </a:xfrm>
          <a:prstGeom prst="rect">
            <a:avLst/>
          </a:prstGeom>
          <a:noFill/>
        </p:spPr>
        <p:txBody>
          <a:bodyPr wrap="none" lIns="91440" tIns="0" rIns="9144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0.3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95015-065B-FE44-969B-B4F1E6BF0D75}"/>
              </a:ext>
            </a:extLst>
          </p:cNvPr>
          <p:cNvSpPr txBox="1"/>
          <p:nvPr/>
        </p:nvSpPr>
        <p:spPr>
          <a:xfrm>
            <a:off x="5267045" y="4800600"/>
            <a:ext cx="3572155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D2 distance pseudo metric based on number of similar words of length </a:t>
            </a:r>
            <a:r>
              <a:rPr lang="en-US" i="1" dirty="0"/>
              <a:t>k 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=6</a:t>
            </a:r>
            <a:r>
              <a:rPr lang="en-US" i="1" dirty="0"/>
              <a:t>nt</a:t>
            </a:r>
            <a:r>
              <a:rPr lang="en-US" dirty="0"/>
              <a:t>) within a window of size </a:t>
            </a:r>
            <a:r>
              <a:rPr lang="en-US" i="1" dirty="0"/>
              <a:t>w</a:t>
            </a:r>
            <a:r>
              <a:rPr lang="en-US" dirty="0"/>
              <a:t> (</a:t>
            </a:r>
            <a:r>
              <a:rPr lang="en-US" i="1" dirty="0"/>
              <a:t>w</a:t>
            </a:r>
            <a:r>
              <a:rPr lang="en-US" dirty="0"/>
              <a:t>=100</a:t>
            </a:r>
            <a:r>
              <a:rPr lang="en-US" i="1" dirty="0"/>
              <a:t>nt</a:t>
            </a:r>
            <a:r>
              <a:rPr lang="en-US" dirty="0"/>
              <a:t>) between 2 reads. 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AFB69F0-5B37-3D4C-A66C-A9097E0F4EFD}"/>
              </a:ext>
            </a:extLst>
          </p:cNvPr>
          <p:cNvCxnSpPr>
            <a:cxnSpLocks/>
            <a:stCxn id="37" idx="1"/>
            <a:endCxn id="38" idx="0"/>
          </p:cNvCxnSpPr>
          <p:nvPr/>
        </p:nvCxnSpPr>
        <p:spPr>
          <a:xfrm rot="10800000" flipV="1">
            <a:off x="7053124" y="3814468"/>
            <a:ext cx="795477" cy="986132"/>
          </a:xfrm>
          <a:prstGeom prst="bentConnector2">
            <a:avLst/>
          </a:prstGeom>
          <a:ln w="12700">
            <a:solidFill>
              <a:srgbClr val="FF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222C58F-C2BA-774B-B0A4-54367FDFE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93622"/>
              </p:ext>
            </p:extLst>
          </p:nvPr>
        </p:nvGraphicFramePr>
        <p:xfrm>
          <a:off x="4491454" y="3368040"/>
          <a:ext cx="2290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1513121683"/>
                    </a:ext>
                  </a:extLst>
                </a:gridCol>
                <a:gridCol w="210212">
                  <a:extLst>
                    <a:ext uri="{9D8B030D-6E8A-4147-A177-3AD203B41FA5}">
                      <a16:colId xmlns:a16="http://schemas.microsoft.com/office/drawing/2014/main" val="2877711307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8992122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0834710"/>
                    </a:ext>
                  </a:extLst>
                </a:gridCol>
                <a:gridCol w="259202">
                  <a:extLst>
                    <a:ext uri="{9D8B030D-6E8A-4147-A177-3AD203B41FA5}">
                      <a16:colId xmlns:a16="http://schemas.microsoft.com/office/drawing/2014/main" val="4030103933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1870264428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956175727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1859481484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055335003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348922955"/>
                    </a:ext>
                  </a:extLst>
                </a:gridCol>
              </a:tblGrid>
              <a:tr h="1449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52306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6D4B5F7-F08C-7443-A93E-EB578205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19916"/>
              </p:ext>
            </p:extLst>
          </p:nvPr>
        </p:nvGraphicFramePr>
        <p:xfrm>
          <a:off x="4600664" y="4206240"/>
          <a:ext cx="183121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268">
                  <a:extLst>
                    <a:ext uri="{9D8B030D-6E8A-4147-A177-3AD203B41FA5}">
                      <a16:colId xmlns:a16="http://schemas.microsoft.com/office/drawing/2014/main" val="1513121683"/>
                    </a:ext>
                  </a:extLst>
                </a:gridCol>
                <a:gridCol w="210212">
                  <a:extLst>
                    <a:ext uri="{9D8B030D-6E8A-4147-A177-3AD203B41FA5}">
                      <a16:colId xmlns:a16="http://schemas.microsoft.com/office/drawing/2014/main" val="2877711307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89921225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0834710"/>
                    </a:ext>
                  </a:extLst>
                </a:gridCol>
                <a:gridCol w="259202">
                  <a:extLst>
                    <a:ext uri="{9D8B030D-6E8A-4147-A177-3AD203B41FA5}">
                      <a16:colId xmlns:a16="http://schemas.microsoft.com/office/drawing/2014/main" val="4030103933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1859481484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055335003"/>
                    </a:ext>
                  </a:extLst>
                </a:gridCol>
                <a:gridCol w="229564">
                  <a:extLst>
                    <a:ext uri="{9D8B030D-6E8A-4147-A177-3AD203B41FA5}">
                      <a16:colId xmlns:a16="http://schemas.microsoft.com/office/drawing/2014/main" val="2348922955"/>
                    </a:ext>
                  </a:extLst>
                </a:gridCol>
              </a:tblGrid>
              <a:tr h="1449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523060"/>
                  </a:ext>
                </a:extLst>
              </a:tr>
            </a:tbl>
          </a:graphicData>
        </a:graphic>
      </p:graphicFrame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BF1F79-287F-2D42-B4FC-C8B17AD3EAB7}"/>
              </a:ext>
            </a:extLst>
          </p:cNvPr>
          <p:cNvCxnSpPr/>
          <p:nvPr/>
        </p:nvCxnSpPr>
        <p:spPr>
          <a:xfrm>
            <a:off x="4838508" y="3733800"/>
            <a:ext cx="143156" cy="43868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DED810C-D28A-CD43-AFE1-A430FA769E7C}"/>
              </a:ext>
            </a:extLst>
          </p:cNvPr>
          <p:cNvCxnSpPr/>
          <p:nvPr/>
        </p:nvCxnSpPr>
        <p:spPr>
          <a:xfrm>
            <a:off x="5438864" y="3733800"/>
            <a:ext cx="143156" cy="43868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92143A-3241-7E42-A012-9E71A038DAE7}"/>
              </a:ext>
            </a:extLst>
          </p:cNvPr>
          <p:cNvCxnSpPr>
            <a:cxnSpLocks/>
          </p:cNvCxnSpPr>
          <p:nvPr/>
        </p:nvCxnSpPr>
        <p:spPr>
          <a:xfrm flipH="1">
            <a:off x="6039220" y="3767557"/>
            <a:ext cx="347124" cy="43868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0E84BB-F329-F44E-BE37-1388CF4A3689}"/>
              </a:ext>
            </a:extLst>
          </p:cNvPr>
          <p:cNvSpPr txBox="1"/>
          <p:nvPr/>
        </p:nvSpPr>
        <p:spPr>
          <a:xfrm>
            <a:off x="5791200" y="3810000"/>
            <a:ext cx="21480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1507404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E357BCBD-CECD-4744-B73D-1D6035445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971800"/>
            <a:ext cx="4665480" cy="263821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AE4E391F-5B9B-9D4F-AB40-35F40C6AE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2667000"/>
            <a:ext cx="3810000" cy="303136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5E28298-2DDB-C14C-A324-81590522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MST vs Approximate Spanning Tree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4D27B9-6EF5-114D-AFD6-AE2D02981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" y="1143000"/>
            <a:ext cx="4343400" cy="45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Minimum Spanning Tree (MST)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2E80C05-8D70-644A-BE6C-E3E922A59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0100" y="1143000"/>
            <a:ext cx="4419600" cy="487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Approximate Spanning Tree (AST)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014D68-F7ED-5547-9CCE-4544A60488FB}"/>
              </a:ext>
            </a:extLst>
          </p:cNvPr>
          <p:cNvGrpSpPr/>
          <p:nvPr/>
        </p:nvGrpSpPr>
        <p:grpSpPr>
          <a:xfrm>
            <a:off x="652666" y="1752600"/>
            <a:ext cx="1252334" cy="1405077"/>
            <a:chOff x="838200" y="2404923"/>
            <a:chExt cx="1252334" cy="140507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19D9DF2-78B6-2E40-BF2F-13F8477EC1B9}"/>
                </a:ext>
              </a:extLst>
            </p:cNvPr>
            <p:cNvSpPr/>
            <p:nvPr/>
          </p:nvSpPr>
          <p:spPr>
            <a:xfrm>
              <a:off x="1273386" y="2404923"/>
              <a:ext cx="375700" cy="375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r1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CE2C924-2687-3648-98B5-95A2A8FE6C7B}"/>
                </a:ext>
              </a:extLst>
            </p:cNvPr>
            <p:cNvSpPr/>
            <p:nvPr/>
          </p:nvSpPr>
          <p:spPr>
            <a:xfrm>
              <a:off x="838200" y="2870749"/>
              <a:ext cx="375700" cy="375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r2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F8FEA53-F47B-FF40-AD2A-E03CBA72C4F1}"/>
                </a:ext>
              </a:extLst>
            </p:cNvPr>
            <p:cNvSpPr/>
            <p:nvPr/>
          </p:nvSpPr>
          <p:spPr>
            <a:xfrm>
              <a:off x="1714834" y="2870749"/>
              <a:ext cx="375700" cy="375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r3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0B87217-7853-FD4F-AA32-58714F604468}"/>
                </a:ext>
              </a:extLst>
            </p:cNvPr>
            <p:cNvSpPr/>
            <p:nvPr/>
          </p:nvSpPr>
          <p:spPr>
            <a:xfrm>
              <a:off x="1276517" y="3434300"/>
              <a:ext cx="375700" cy="375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lIns="0" rIns="0" rtlCol="0" anchor="ctr"/>
            <a:lstStyle/>
            <a:p>
              <a:pPr algn="ctr"/>
              <a:r>
                <a:rPr lang="en-US" dirty="0"/>
                <a:t>r4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41E5A33-D15C-7C46-85FB-5A493EE5FE7C}"/>
                </a:ext>
              </a:extLst>
            </p:cNvPr>
            <p:cNvCxnSpPr>
              <a:cxnSpLocks/>
              <a:stCxn id="41" idx="3"/>
              <a:endCxn id="42" idx="7"/>
            </p:cNvCxnSpPr>
            <p:nvPr/>
          </p:nvCxnSpPr>
          <p:spPr>
            <a:xfrm flipH="1">
              <a:off x="1158880" y="2725604"/>
              <a:ext cx="169525" cy="20016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D54183-DBC6-3B4C-BECA-04689DBA4AE5}"/>
                </a:ext>
              </a:extLst>
            </p:cNvPr>
            <p:cNvCxnSpPr>
              <a:cxnSpLocks/>
              <a:stCxn id="41" idx="5"/>
              <a:endCxn id="45" idx="1"/>
            </p:cNvCxnSpPr>
            <p:nvPr/>
          </p:nvCxnSpPr>
          <p:spPr>
            <a:xfrm>
              <a:off x="1594067" y="2725604"/>
              <a:ext cx="175787" cy="200166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4AA0760-CBA4-1745-A504-1306C1C5245A}"/>
                </a:ext>
              </a:extLst>
            </p:cNvPr>
            <p:cNvCxnSpPr>
              <a:cxnSpLocks/>
              <a:stCxn id="45" idx="3"/>
              <a:endCxn id="49" idx="7"/>
            </p:cNvCxnSpPr>
            <p:nvPr/>
          </p:nvCxnSpPr>
          <p:spPr>
            <a:xfrm flipH="1">
              <a:off x="1597197" y="3191430"/>
              <a:ext cx="172656" cy="2978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CDF8669-ACBB-714E-B354-F36D35332695}"/>
                </a:ext>
              </a:extLst>
            </p:cNvPr>
            <p:cNvSpPr txBox="1"/>
            <p:nvPr/>
          </p:nvSpPr>
          <p:spPr>
            <a:xfrm>
              <a:off x="838200" y="2620283"/>
              <a:ext cx="301651" cy="20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0.25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EFA6FB-00DC-5942-8D9D-B55A17246CC0}"/>
                </a:ext>
              </a:extLst>
            </p:cNvPr>
            <p:cNvSpPr txBox="1"/>
            <p:nvPr/>
          </p:nvSpPr>
          <p:spPr>
            <a:xfrm>
              <a:off x="1726266" y="2620283"/>
              <a:ext cx="301651" cy="20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0.27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C10D26-A9FD-BB4A-8F3F-168DD0D892D2}"/>
                </a:ext>
              </a:extLst>
            </p:cNvPr>
            <p:cNvSpPr txBox="1"/>
            <p:nvPr/>
          </p:nvSpPr>
          <p:spPr>
            <a:xfrm>
              <a:off x="1295400" y="3124200"/>
              <a:ext cx="301651" cy="202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0.15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40A53DDF-CE28-C641-9167-7A6BD7B90A11}"/>
              </a:ext>
            </a:extLst>
          </p:cNvPr>
          <p:cNvSpPr/>
          <p:nvPr/>
        </p:nvSpPr>
        <p:spPr>
          <a:xfrm>
            <a:off x="6269452" y="1676400"/>
            <a:ext cx="375700" cy="3757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55DD649-77B7-B743-AD70-5395D2B94799}"/>
              </a:ext>
            </a:extLst>
          </p:cNvPr>
          <p:cNvSpPr/>
          <p:nvPr/>
        </p:nvSpPr>
        <p:spPr>
          <a:xfrm>
            <a:off x="5638800" y="2142226"/>
            <a:ext cx="375700" cy="3757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r2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E0E2F37-21D0-614F-99E4-24A7D8503F8B}"/>
              </a:ext>
            </a:extLst>
          </p:cNvPr>
          <p:cNvSpPr/>
          <p:nvPr/>
        </p:nvSpPr>
        <p:spPr>
          <a:xfrm>
            <a:off x="6939500" y="2142226"/>
            <a:ext cx="375700" cy="3757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42AC9B6-6154-5E45-A29B-35F06D0AC885}"/>
              </a:ext>
            </a:extLst>
          </p:cNvPr>
          <p:cNvSpPr/>
          <p:nvPr/>
        </p:nvSpPr>
        <p:spPr>
          <a:xfrm>
            <a:off x="6272583" y="2705777"/>
            <a:ext cx="375700" cy="3757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r4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3EAC94-5DC9-F649-A3FD-FDBC315888B5}"/>
              </a:ext>
            </a:extLst>
          </p:cNvPr>
          <p:cNvCxnSpPr>
            <a:cxnSpLocks/>
            <a:stCxn id="59" idx="3"/>
            <a:endCxn id="60" idx="7"/>
          </p:cNvCxnSpPr>
          <p:nvPr/>
        </p:nvCxnSpPr>
        <p:spPr>
          <a:xfrm flipH="1">
            <a:off x="5959480" y="1997080"/>
            <a:ext cx="364992" cy="200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1CFF346-9FB1-1B45-B5A1-E8B726196DDC}"/>
              </a:ext>
            </a:extLst>
          </p:cNvPr>
          <p:cNvCxnSpPr>
            <a:cxnSpLocks/>
            <a:stCxn id="59" idx="5"/>
            <a:endCxn id="61" idx="1"/>
          </p:cNvCxnSpPr>
          <p:nvPr/>
        </p:nvCxnSpPr>
        <p:spPr>
          <a:xfrm>
            <a:off x="6590132" y="1997080"/>
            <a:ext cx="404388" cy="20016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DC144CF-81C5-3648-9DB8-25C6CB28B2AF}"/>
              </a:ext>
            </a:extLst>
          </p:cNvPr>
          <p:cNvCxnSpPr>
            <a:cxnSpLocks/>
            <a:stCxn id="59" idx="4"/>
            <a:endCxn id="62" idx="0"/>
          </p:cNvCxnSpPr>
          <p:nvPr/>
        </p:nvCxnSpPr>
        <p:spPr>
          <a:xfrm>
            <a:off x="6457302" y="2052100"/>
            <a:ext cx="3131" cy="6536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18B15E2-50ED-7E4A-BDBE-1BB8FF825E80}"/>
              </a:ext>
            </a:extLst>
          </p:cNvPr>
          <p:cNvSpPr txBox="1"/>
          <p:nvPr/>
        </p:nvSpPr>
        <p:spPr>
          <a:xfrm>
            <a:off x="5791200" y="1855070"/>
            <a:ext cx="301651" cy="20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0.25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85173D-0552-FF47-A29B-BDADBB5762EF}"/>
              </a:ext>
            </a:extLst>
          </p:cNvPr>
          <p:cNvSpPr txBox="1"/>
          <p:nvPr/>
        </p:nvSpPr>
        <p:spPr>
          <a:xfrm>
            <a:off x="6861149" y="1855070"/>
            <a:ext cx="301651" cy="20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0.27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DBF163-8ADF-1742-BD49-F65AA598EFCF}"/>
              </a:ext>
            </a:extLst>
          </p:cNvPr>
          <p:cNvSpPr txBox="1"/>
          <p:nvPr/>
        </p:nvSpPr>
        <p:spPr>
          <a:xfrm>
            <a:off x="6511041" y="2459466"/>
            <a:ext cx="301651" cy="202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0.15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A30BB-144F-0846-ADE4-B6428AEE28B4}"/>
              </a:ext>
            </a:extLst>
          </p:cNvPr>
          <p:cNvSpPr txBox="1"/>
          <p:nvPr/>
        </p:nvSpPr>
        <p:spPr>
          <a:xfrm>
            <a:off x="1981200" y="2209800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28D7"/>
                </a:solidFill>
              </a:rPr>
              <a:t>~= O(n</a:t>
            </a:r>
            <a:r>
              <a:rPr lang="en-US" sz="2400" baseline="30000" dirty="0">
                <a:solidFill>
                  <a:srgbClr val="0228D7"/>
                </a:solidFill>
              </a:rPr>
              <a:t>2</a:t>
            </a:r>
            <a:r>
              <a:rPr lang="en-US" sz="2400" dirty="0">
                <a:solidFill>
                  <a:srgbClr val="0228D7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6A2300-493C-384F-9D26-EC12F35FBADF}"/>
                  </a:ext>
                </a:extLst>
              </p:cNvPr>
              <p:cNvSpPr txBox="1"/>
              <p:nvPr/>
            </p:nvSpPr>
            <p:spPr>
              <a:xfrm>
                <a:off x="7391400" y="2057400"/>
                <a:ext cx="1426031" cy="627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228D7"/>
                    </a:solidFill>
                  </a:rPr>
                  <a:t>~= O((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228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228D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228D7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0228D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aseline="30000" dirty="0">
                    <a:solidFill>
                      <a:srgbClr val="0228D7"/>
                    </a:solidFill>
                  </a:rPr>
                  <a:t>2</a:t>
                </a:r>
                <a:r>
                  <a:rPr lang="en-US" sz="2400" dirty="0">
                    <a:solidFill>
                      <a:srgbClr val="0228D7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6A2300-493C-384F-9D26-EC12F35FB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057400"/>
                <a:ext cx="1426031" cy="627159"/>
              </a:xfrm>
              <a:prstGeom prst="rect">
                <a:avLst/>
              </a:prstGeom>
              <a:blipFill>
                <a:blip r:embed="rId5"/>
                <a:stretch>
                  <a:fillRect l="-6195" r="-531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F5F890-1567-2540-8343-AF790DC1CB41}"/>
                  </a:ext>
                </a:extLst>
              </p:cNvPr>
              <p:cNvSpPr txBox="1"/>
              <p:nvPr/>
            </p:nvSpPr>
            <p:spPr>
              <a:xfrm>
                <a:off x="6947783" y="2667000"/>
                <a:ext cx="18914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rgbClr val="0228D7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= Average degree of nodes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F5F890-1567-2540-8343-AF790DC1C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783" y="2667000"/>
                <a:ext cx="1891417" cy="646331"/>
              </a:xfrm>
              <a:prstGeom prst="rect">
                <a:avLst/>
              </a:prstGeom>
              <a:blipFill>
                <a:blip r:embed="rId6"/>
                <a:stretch>
                  <a:fillRect l="-2667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CDE82C2F-22B6-5D42-B916-F43A9BD2426D}"/>
              </a:ext>
            </a:extLst>
          </p:cNvPr>
          <p:cNvGrpSpPr/>
          <p:nvPr/>
        </p:nvGrpSpPr>
        <p:grpSpPr>
          <a:xfrm>
            <a:off x="4114800" y="2581870"/>
            <a:ext cx="2286000" cy="923330"/>
            <a:chOff x="3733800" y="2477869"/>
            <a:chExt cx="228600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15320D-9F90-0346-9A6A-76DBB3C07A42}"/>
                    </a:ext>
                  </a:extLst>
                </p:cNvPr>
                <p:cNvSpPr txBox="1"/>
                <p:nvPr/>
              </p:nvSpPr>
              <p:spPr>
                <a:xfrm>
                  <a:off x="3733800" y="2477869"/>
                  <a:ext cx="228600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228D7"/>
                      </a:solidFill>
                    </a:rPr>
                    <a:t>                 AST</a:t>
                  </a:r>
                </a:p>
                <a:p>
                  <a:pPr algn="ctr"/>
                  <a:r>
                    <a:rPr lang="en-US" dirty="0"/>
                    <a:t>Add nodes if d2 &lt;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228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endParaRPr lang="en-US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228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 is a threshold (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rgbClr val="0228D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 = 1)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315320D-9F90-0346-9A6A-76DBB3C07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800" y="2477869"/>
                  <a:ext cx="2286000" cy="923330"/>
                </a:xfrm>
                <a:prstGeom prst="rect">
                  <a:avLst/>
                </a:prstGeom>
                <a:blipFill>
                  <a:blip r:embed="rId7"/>
                  <a:stretch>
                    <a:fillRect t="-1351" r="-1111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2AFADD5-12C6-7441-BE08-36614FDE6DAC}"/>
                </a:ext>
              </a:extLst>
            </p:cNvPr>
            <p:cNvCxnSpPr/>
            <p:nvPr/>
          </p:nvCxnSpPr>
          <p:spPr>
            <a:xfrm>
              <a:off x="3962400" y="2675798"/>
              <a:ext cx="6477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020FC07-C65A-6F40-9F96-9EE5B3DADCA0}"/>
                </a:ext>
              </a:extLst>
            </p:cNvPr>
            <p:cNvCxnSpPr/>
            <p:nvPr/>
          </p:nvCxnSpPr>
          <p:spPr>
            <a:xfrm>
              <a:off x="5143500" y="2675798"/>
              <a:ext cx="6477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09FEFF-A35E-BD46-BA53-646D3B71CEDF}"/>
                  </a:ext>
                </a:extLst>
              </p:cNvPr>
              <p:cNvSpPr txBox="1"/>
              <p:nvPr/>
            </p:nvSpPr>
            <p:spPr>
              <a:xfrm>
                <a:off x="1066799" y="5181600"/>
                <a:ext cx="25908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228D7"/>
                    </a:solidFill>
                  </a:rPr>
                  <a:t>Parent nodes: 139</a:t>
                </a:r>
              </a:p>
              <a:p>
                <a:r>
                  <a:rPr lang="en-US" b="1" dirty="0">
                    <a:solidFill>
                      <a:srgbClr val="0228D7"/>
                    </a:solidFill>
                  </a:rPr>
                  <a:t>Average degree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228D7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1" dirty="0">
                    <a:solidFill>
                      <a:srgbClr val="0228D7"/>
                    </a:solidFill>
                  </a:rPr>
                  <a:t>): 3.59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D09FEFF-A35E-BD46-BA53-646D3B71C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5181600"/>
                <a:ext cx="2590801" cy="646331"/>
              </a:xfrm>
              <a:prstGeom prst="rect">
                <a:avLst/>
              </a:prstGeom>
              <a:blipFill>
                <a:blip r:embed="rId8"/>
                <a:stretch>
                  <a:fillRect l="-1961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0BA6CE-A914-C949-A1D5-7AC716CF9E67}"/>
                  </a:ext>
                </a:extLst>
              </p:cNvPr>
              <p:cNvSpPr txBox="1"/>
              <p:nvPr/>
            </p:nvSpPr>
            <p:spPr>
              <a:xfrm>
                <a:off x="5638799" y="5181600"/>
                <a:ext cx="27519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228D7"/>
                    </a:solidFill>
                  </a:rPr>
                  <a:t>Parent nodes: 17</a:t>
                </a:r>
              </a:p>
              <a:p>
                <a:r>
                  <a:rPr lang="en-US" b="1" dirty="0">
                    <a:solidFill>
                      <a:srgbClr val="0228D7"/>
                    </a:solidFill>
                  </a:rPr>
                  <a:t>Average degree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228D7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1" dirty="0">
                    <a:solidFill>
                      <a:srgbClr val="0228D7"/>
                    </a:solidFill>
                  </a:rPr>
                  <a:t>): 29.35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0BA6CE-A914-C949-A1D5-7AC716CF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99" y="5181600"/>
                <a:ext cx="2751911" cy="646331"/>
              </a:xfrm>
              <a:prstGeom prst="rect">
                <a:avLst/>
              </a:prstGeom>
              <a:blipFill>
                <a:blip r:embed="rId9"/>
                <a:stretch>
                  <a:fillRect l="-184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92EA0008-62C0-B947-A8DD-0F9560624A31}"/>
              </a:ext>
            </a:extLst>
          </p:cNvPr>
          <p:cNvSpPr txBox="1"/>
          <p:nvPr/>
        </p:nvSpPr>
        <p:spPr>
          <a:xfrm>
            <a:off x="2849860" y="5879226"/>
            <a:ext cx="3344634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Data based on 500 HA sequences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EC2C9A-A358-304D-9B3A-28F4F8BF6ACA}"/>
              </a:ext>
            </a:extLst>
          </p:cNvPr>
          <p:cNvCxnSpPr/>
          <p:nvPr/>
        </p:nvCxnSpPr>
        <p:spPr>
          <a:xfrm>
            <a:off x="4038600" y="1752600"/>
            <a:ext cx="0" cy="381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256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2476F-BE34-1449-8B2D-F4A3A8FDB6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 of AST threshold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DF2476F-BE34-1449-8B2D-F4A3A8FDB6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532" r="-3704" b="-2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8EE51E-E4E5-F043-AA21-733309DCA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2" y="10668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76345"/>
      </p:ext>
    </p:extLst>
  </p:cSld>
  <p:clrMapOvr>
    <a:masterClrMapping/>
  </p:clrMapOvr>
</p:sld>
</file>

<file path=ppt/theme/theme1.xml><?xml version="1.0" encoding="utf-8"?>
<a:theme xmlns:a="http://schemas.openxmlformats.org/drawingml/2006/main" name="SilentRipp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SilentRipples</Template>
  <TotalTime>14426</TotalTime>
  <Words>752</Words>
  <Application>Microsoft Macintosh PowerPoint</Application>
  <PresentationFormat>On-screen Show (4:3)</PresentationFormat>
  <Paragraphs>187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Times New Roman</vt:lpstr>
      <vt:lpstr>SilentRipples</vt:lpstr>
      <vt:lpstr>Accelerating Clustering using Approximate Spanning Tree and Prime Number based Filter</vt:lpstr>
      <vt:lpstr>About Miami University</vt:lpstr>
      <vt:lpstr>Popular Miami T-Shirt</vt:lpstr>
      <vt:lpstr>Need for clustering</vt:lpstr>
      <vt:lpstr>Clustering approaches</vt:lpstr>
      <vt:lpstr>PEACE</vt:lpstr>
      <vt:lpstr>PEACE: MST &amp; D2</vt:lpstr>
      <vt:lpstr>MST vs Approximate Spanning Tree</vt:lpstr>
      <vt:lpstr>Impact of AST threshold (λ)</vt:lpstr>
      <vt:lpstr>Impact of AST Threshold</vt:lpstr>
      <vt:lpstr>Prime Number Heuristic (PNH)</vt:lpstr>
      <vt:lpstr>Impact of number of features (more features  shorter sequences)</vt:lpstr>
      <vt:lpstr>Performance comparisons  AST</vt:lpstr>
      <vt:lpstr>Performance comparisons  AST+PNH</vt:lpstr>
      <vt:lpstr>Conclusions &amp; Future Work</vt:lpstr>
      <vt:lpstr>Thank you!  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Forecasting and Proactive Containment of Epidemics</dc:title>
  <dc:subject/>
  <dc:creator>DJ Rao</dc:creator>
  <cp:keywords/>
  <dc:description/>
  <cp:lastModifiedBy>Microsoft Office User</cp:lastModifiedBy>
  <cp:revision>410</cp:revision>
  <dcterms:created xsi:type="dcterms:W3CDTF">2012-01-31T15:36:01Z</dcterms:created>
  <dcterms:modified xsi:type="dcterms:W3CDTF">2019-05-13T11:24:01Z</dcterms:modified>
  <cp:category/>
</cp:coreProperties>
</file>